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7" r:id="rId3"/>
    <p:sldId id="272" r:id="rId4"/>
    <p:sldId id="269" r:id="rId5"/>
    <p:sldId id="282" r:id="rId6"/>
    <p:sldId id="283" r:id="rId7"/>
    <p:sldId id="293" r:id="rId8"/>
    <p:sldId id="281" r:id="rId9"/>
    <p:sldId id="288" r:id="rId10"/>
    <p:sldId id="289" r:id="rId11"/>
    <p:sldId id="290" r:id="rId12"/>
    <p:sldId id="274" r:id="rId13"/>
    <p:sldId id="286" r:id="rId14"/>
    <p:sldId id="276" r:id="rId15"/>
    <p:sldId id="278" r:id="rId16"/>
    <p:sldId id="280" r:id="rId17"/>
    <p:sldId id="294" r:id="rId18"/>
    <p:sldId id="277" r:id="rId19"/>
    <p:sldId id="284" r:id="rId20"/>
    <p:sldId id="273" r:id="rId21"/>
    <p:sldId id="257" r:id="rId22"/>
    <p:sldId id="259" r:id="rId23"/>
    <p:sldId id="260" r:id="rId24"/>
    <p:sldId id="258" r:id="rId25"/>
    <p:sldId id="262" r:id="rId26"/>
    <p:sldId id="261" r:id="rId27"/>
    <p:sldId id="263" r:id="rId28"/>
    <p:sldId id="264" r:id="rId29"/>
    <p:sldId id="265" r:id="rId30"/>
    <p:sldId id="270" r:id="rId31"/>
    <p:sldId id="267" r:id="rId32"/>
    <p:sldId id="266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4"/>
    <a:srgbClr val="0070C0"/>
    <a:srgbClr val="FFDA6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3"/>
    <p:restoredTop sz="94580"/>
  </p:normalViewPr>
  <p:slideViewPr>
    <p:cSldViewPr snapToGrid="0" snapToObjects="1">
      <p:cViewPr>
        <p:scale>
          <a:sx n="90" d="100"/>
          <a:sy n="90" d="100"/>
        </p:scale>
        <p:origin x="45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1B3C-6026-7545-8956-FD70C884221C}" type="datetimeFigureOut">
              <a:rPr lang="en-US" smtClean="0"/>
              <a:t>3/12/16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E1D56-7C46-0444-A5D9-0B3E27B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E1D56-7C46-0444-A5D9-0B3E27B91D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F488-1ED5-FD40-A115-3110A1590EA6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17.tif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20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2.tiff"/><Relationship Id="rId6" Type="http://schemas.openxmlformats.org/officeDocument/2006/relationships/image" Target="../media/image20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tiff"/><Relationship Id="rId7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5360504"/>
            <a:ext cx="382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8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9266"/>
            <a:ext cx="12192000" cy="60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1525"/>
            <a:ext cx="12192000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TM</a:t>
              </a:r>
              <a:endParaRPr lang="en-US" sz="7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Konzepte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Gödelnummer</a:t>
            </a:r>
            <a:r>
              <a:rPr lang="en-US" dirty="0" smtClean="0"/>
              <a:t> und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Rekursive</a:t>
            </a:r>
            <a:r>
              <a:rPr lang="en-US" dirty="0" smtClean="0"/>
              <a:t> </a:t>
            </a:r>
            <a:r>
              <a:rPr lang="en-US" dirty="0" err="1" smtClean="0"/>
              <a:t>Sprachen</a:t>
            </a:r>
            <a:endParaRPr lang="en-US" dirty="0" smtClean="0"/>
          </a:p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 smtClean="0"/>
          </a:p>
          <a:p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Spezielles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Satz</a:t>
            </a:r>
            <a:r>
              <a:rPr lang="en-US" dirty="0" smtClean="0">
                <a:sym typeface="Wingdings"/>
              </a:rPr>
              <a:t> von Rice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7" name="Document 6"/>
          <p:cNvSpPr/>
          <p:nvPr/>
        </p:nvSpPr>
        <p:spPr>
          <a:xfrm>
            <a:off x="4687956" y="1812804"/>
            <a:ext cx="2816088" cy="2602999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4134"/>
            <a:ext cx="10103026" cy="392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670350"/>
            <a:ext cx="8027505" cy="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von TM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7" y="5345795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6866" y="2108776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6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8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5" y="1762128"/>
            <a:ext cx="10072689" cy="4593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05077" y="2851258"/>
            <a:ext cx="9981844" cy="3226712"/>
            <a:chOff x="925111" y="3045157"/>
            <a:chExt cx="9981844" cy="3226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41703" y="4471987"/>
              <a:ext cx="1065252" cy="13129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925111" y="3045157"/>
              <a:ext cx="1940719" cy="3226712"/>
              <a:chOff x="925111" y="3045157"/>
              <a:chExt cx="1940719" cy="3226712"/>
            </a:xfrm>
          </p:grpSpPr>
          <p:sp>
            <p:nvSpPr>
              <p:cNvPr id="5" name="Document 4"/>
              <p:cNvSpPr/>
              <p:nvPr/>
            </p:nvSpPr>
            <p:spPr>
              <a:xfrm>
                <a:off x="1059655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96624" y="4997912"/>
                <a:ext cx="597695" cy="585788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C55A1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C55A11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C55A11"/>
                        </a:solidFill>
                      </a:rPr>
                      <a:t>11100</a:t>
                    </a:r>
                    <a:r>
                      <a:rPr lang="is-IS" sz="2000" b="1" dirty="0" smtClean="0">
                        <a:solidFill>
                          <a:srgbClr val="C55A11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3137883" y="3045157"/>
              <a:ext cx="1894288" cy="3219770"/>
              <a:chOff x="3137883" y="3045157"/>
              <a:chExt cx="1894288" cy="3219770"/>
            </a:xfrm>
          </p:grpSpPr>
          <p:sp>
            <p:nvSpPr>
              <p:cNvPr id="6" name="Document 5"/>
              <p:cNvSpPr/>
              <p:nvPr/>
            </p:nvSpPr>
            <p:spPr>
              <a:xfrm>
                <a:off x="3255167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6180" y="4997912"/>
                <a:ext cx="597695" cy="585788"/>
              </a:xfrm>
              <a:prstGeom prst="rect">
                <a:avLst/>
              </a:prstGeom>
              <a:solidFill>
                <a:srgbClr val="FFD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FFDA66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FFDA66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FFDA66"/>
                        </a:solidFill>
                      </a:rPr>
                      <a:t>11101</a:t>
                    </a:r>
                    <a:r>
                      <a:rPr lang="is-IS" sz="2000" b="1" dirty="0" smtClean="0">
                        <a:solidFill>
                          <a:srgbClr val="FFDA66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FFDA6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96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32803" y="3045157"/>
              <a:ext cx="1907383" cy="3226712"/>
              <a:chOff x="5332803" y="3045157"/>
              <a:chExt cx="1907383" cy="3226712"/>
            </a:xfrm>
          </p:grpSpPr>
          <p:sp>
            <p:nvSpPr>
              <p:cNvPr id="7" name="Document 6"/>
              <p:cNvSpPr/>
              <p:nvPr/>
            </p:nvSpPr>
            <p:spPr>
              <a:xfrm>
                <a:off x="5450679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87648" y="4997912"/>
                <a:ext cx="597695" cy="585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0070C0"/>
                        </a:solidFill>
                      </a:rPr>
                      <a:t>11110</a:t>
                    </a:r>
                    <a:r>
                      <a:rPr lang="is-IS" sz="2000" b="1" dirty="0" smtClean="0">
                        <a:solidFill>
                          <a:srgbClr val="0070C0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63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7521771" y="3045157"/>
              <a:ext cx="1920477" cy="3219770"/>
              <a:chOff x="7521771" y="3045157"/>
              <a:chExt cx="1920477" cy="3219770"/>
            </a:xfrm>
          </p:grpSpPr>
          <p:sp>
            <p:nvSpPr>
              <p:cNvPr id="8" name="Document 7"/>
              <p:cNvSpPr/>
              <p:nvPr/>
            </p:nvSpPr>
            <p:spPr>
              <a:xfrm>
                <a:off x="7646191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89116" y="4997912"/>
                <a:ext cx="597695" cy="585788"/>
              </a:xfrm>
              <a:prstGeom prst="rect">
                <a:avLst/>
              </a:prstGeom>
              <a:solidFill>
                <a:srgbClr val="548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548234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548234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548234"/>
                        </a:solidFill>
                      </a:rPr>
                      <a:t>11111</a:t>
                    </a:r>
                    <a:r>
                      <a:rPr lang="is-IS" sz="2000" b="1" dirty="0" smtClean="0">
                        <a:solidFill>
                          <a:srgbClr val="548234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548234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7576" r="-317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4885"/>
            <a:ext cx="5818289" cy="149340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21212" y="1508472"/>
            <a:ext cx="10382165" cy="1981192"/>
            <a:chOff x="621212" y="1508472"/>
            <a:chExt cx="10382165" cy="1981192"/>
          </a:xfrm>
        </p:grpSpPr>
        <p:sp>
          <p:nvSpPr>
            <p:cNvPr id="5" name="TextBox 4"/>
            <p:cNvSpPr txBox="1"/>
            <p:nvPr/>
          </p:nvSpPr>
          <p:spPr>
            <a:xfrm>
              <a:off x="7941285" y="1508472"/>
              <a:ext cx="30620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 smtClean="0"/>
                <a:t>🖥</a:t>
              </a:r>
              <a:endParaRPr lang="en-US" sz="115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291407" y="210156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91407" y="2940795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166" y="2677065"/>
              <a:ext cx="1363107" cy="5892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251192" y="2645266"/>
              <a:ext cx="2243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Nein </a:t>
              </a:r>
              <a:r>
                <a:rPr lang="en-US" sz="4000" dirty="0" smtClean="0"/>
                <a:t>/</a:t>
              </a:r>
              <a:r>
                <a:rPr lang="en-US" sz="4000" dirty="0" smtClean="0">
                  <a:solidFill>
                    <a:srgbClr val="FF0000"/>
                  </a:solidFill>
                </a:rPr>
                <a:t> </a:t>
              </a:r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1212" y="1795471"/>
              <a:ext cx="3503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 smtClean="0"/>
                <a:t>Programmcode</a:t>
              </a:r>
              <a:endParaRPr lang="en-US" sz="40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518" y="1844790"/>
              <a:ext cx="986402" cy="6092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3316" y="3118383"/>
              <a:ext cx="2358029" cy="37128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65771"/>
            <a:ext cx="11003377" cy="5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0" y="5491884"/>
            <a:ext cx="9537700" cy="1054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74373" y="2145744"/>
            <a:ext cx="6273744" cy="1433328"/>
            <a:chOff x="3374373" y="2145744"/>
            <a:chExt cx="6273744" cy="143332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190614" y="2402523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0614" y="324174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373" y="2978019"/>
              <a:ext cx="1363107" cy="58926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725" y="2145744"/>
              <a:ext cx="986402" cy="6092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102" y="2277172"/>
              <a:ext cx="1524000" cy="889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088" y="3207791"/>
              <a:ext cx="2358029" cy="3712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5970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9140"/>
            <a:ext cx="12192000" cy="45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Notizen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 / </a:t>
            </a:r>
            <a:r>
              <a:rPr lang="en-US" dirty="0" err="1" smtClean="0"/>
              <a:t>Kurze</a:t>
            </a:r>
            <a:r>
              <a:rPr lang="en-US" dirty="0" smtClean="0"/>
              <a:t> </a:t>
            </a:r>
            <a:r>
              <a:rPr lang="en-US" dirty="0" err="1" smtClean="0"/>
              <a:t>Wiederholung</a:t>
            </a:r>
            <a:r>
              <a:rPr lang="en-US" dirty="0" smtClean="0"/>
              <a:t>, </a:t>
            </a:r>
            <a:r>
              <a:rPr lang="en-US" dirty="0" err="1" smtClean="0"/>
              <a:t>Grundlagen</a:t>
            </a:r>
            <a:endParaRPr lang="en-US" dirty="0" smtClean="0"/>
          </a:p>
          <a:p>
            <a:pPr lvl="1"/>
            <a:r>
              <a:rPr lang="en-US" dirty="0" err="1" smtClean="0"/>
              <a:t>Begriffe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berechenbar</a:t>
            </a:r>
            <a:r>
              <a:rPr lang="en-US" dirty="0" smtClean="0"/>
              <a:t>, </a:t>
            </a:r>
            <a:r>
              <a:rPr lang="en-US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endParaRPr lang="en-US" dirty="0" smtClean="0"/>
          </a:p>
          <a:p>
            <a:pPr lvl="1"/>
            <a:r>
              <a:rPr lang="en-US" dirty="0" err="1" smtClean="0"/>
              <a:t>Gödelnummer</a:t>
            </a:r>
            <a:endParaRPr lang="en-US" dirty="0" smtClean="0"/>
          </a:p>
          <a:p>
            <a:pPr lvl="1"/>
            <a:r>
              <a:rPr lang="en-US" dirty="0" err="1" smtClean="0"/>
              <a:t>Diagonalsprache</a:t>
            </a:r>
            <a:r>
              <a:rPr lang="en-US" dirty="0" smtClean="0"/>
              <a:t>, </a:t>
            </a:r>
            <a:r>
              <a:rPr lang="en-US" dirty="0" err="1" smtClean="0"/>
              <a:t>Halteproblem</a:t>
            </a:r>
            <a:r>
              <a:rPr lang="en-US" dirty="0" smtClean="0"/>
              <a:t>,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, </a:t>
            </a:r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Satz</a:t>
            </a:r>
            <a:r>
              <a:rPr lang="en-US" dirty="0" smtClean="0"/>
              <a:t> </a:t>
            </a:r>
            <a:r>
              <a:rPr lang="en-US" dirty="0" err="1" smtClean="0"/>
              <a:t>anschaulich</a:t>
            </a:r>
            <a:endParaRPr lang="en-US" dirty="0" smtClean="0"/>
          </a:p>
          <a:p>
            <a:r>
              <a:rPr lang="en-US" dirty="0" err="1" smtClean="0"/>
              <a:t>Satz</a:t>
            </a:r>
            <a:r>
              <a:rPr lang="en-US" dirty="0" smtClean="0"/>
              <a:t> formal</a:t>
            </a:r>
          </a:p>
          <a:p>
            <a:r>
              <a:rPr lang="en-US" dirty="0" err="1" smtClean="0"/>
              <a:t>Implikationen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Einführung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liefert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1 </a:t>
            </a:r>
            <a:r>
              <a:rPr lang="en-US" dirty="0" err="1" smtClean="0"/>
              <a:t>zurück</a:t>
            </a:r>
            <a:r>
              <a:rPr lang="en-US" dirty="0" smtClean="0"/>
              <a:t>. </a:t>
            </a:r>
            <a:r>
              <a:rPr lang="en-US" dirty="0" err="1" smtClean="0"/>
              <a:t>Entscheidbar</a:t>
            </a:r>
            <a:r>
              <a:rPr lang="en-US" dirty="0" smtClean="0"/>
              <a:t>???”</a:t>
            </a:r>
          </a:p>
          <a:p>
            <a:r>
              <a:rPr lang="is-I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60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Geschichte (</a:t>
            </a:r>
            <a:r>
              <a:rPr lang="en-US" dirty="0" err="1" smtClean="0"/>
              <a:t>iwas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Gödel </a:t>
            </a:r>
            <a:r>
              <a:rPr lang="en-US" dirty="0" err="1" smtClean="0"/>
              <a:t>vielleicht</a:t>
            </a:r>
            <a:r>
              <a:rPr lang="en-US" dirty="0" smtClean="0"/>
              <a:t>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Begriffe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ntscheidbar</a:t>
            </a:r>
            <a:r>
              <a:rPr lang="en-US" dirty="0" smtClean="0"/>
              <a:t> = </a:t>
            </a:r>
            <a:r>
              <a:rPr lang="en-US" dirty="0" err="1" smtClean="0"/>
              <a:t>rekursiv</a:t>
            </a:r>
            <a:r>
              <a:rPr lang="en-US" dirty="0" smtClean="0"/>
              <a:t> = </a:t>
            </a:r>
            <a:r>
              <a:rPr lang="en-US" dirty="0" err="1" smtClean="0"/>
              <a:t>rekursiv</a:t>
            </a:r>
            <a:r>
              <a:rPr lang="en-US" dirty="0" smtClean="0"/>
              <a:t> </a:t>
            </a:r>
            <a:r>
              <a:rPr lang="en-US" dirty="0" err="1" smtClean="0"/>
              <a:t>ableitbar</a:t>
            </a:r>
            <a:endParaRPr lang="en-US" dirty="0" smtClean="0"/>
          </a:p>
          <a:p>
            <a:pPr lvl="1"/>
            <a:r>
              <a:rPr lang="en-US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(</a:t>
            </a:r>
            <a:r>
              <a:rPr lang="en-US" dirty="0" err="1" smtClean="0"/>
              <a:t>Turingmaschine</a:t>
            </a:r>
            <a:r>
              <a:rPr lang="en-US" dirty="0" smtClean="0"/>
              <a:t>) </a:t>
            </a:r>
            <a:r>
              <a:rPr lang="en-US" dirty="0" err="1" smtClean="0"/>
              <a:t>existiert</a:t>
            </a:r>
            <a:r>
              <a:rPr lang="en-US" dirty="0" smtClean="0"/>
              <a:t>, der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Element </a:t>
            </a:r>
            <a:r>
              <a:rPr lang="en-US" dirty="0" err="1" smtClean="0"/>
              <a:t>bestimmten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Eigenschaft</a:t>
            </a:r>
            <a:r>
              <a:rPr lang="en-US" dirty="0" smtClean="0"/>
              <a:t> hat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endParaRPr lang="en-US" dirty="0" smtClean="0"/>
          </a:p>
          <a:p>
            <a:r>
              <a:rPr lang="en-US" dirty="0" err="1" smtClean="0"/>
              <a:t>Berechenbarkeit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Berechenbarkeit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f sigma* -&gt; gamma* </a:t>
            </a:r>
            <a:r>
              <a:rPr lang="en-US" dirty="0" err="1" smtClean="0"/>
              <a:t>heißt</a:t>
            </a:r>
            <a:r>
              <a:rPr lang="en-US" dirty="0" smtClean="0"/>
              <a:t> Turing </a:t>
            </a:r>
            <a:r>
              <a:rPr lang="en-US" b="1" dirty="0" err="1" smtClean="0"/>
              <a:t>berechenbar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err="1" smtClean="0"/>
              <a:t>totalrekursiv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 von w in Sigma* den </a:t>
            </a:r>
            <a:r>
              <a:rPr lang="en-US" dirty="0" err="1" smtClean="0"/>
              <a:t>Funktionswert</a:t>
            </a:r>
            <a:r>
              <a:rPr lang="en-US" dirty="0" smtClean="0"/>
              <a:t> f(w) </a:t>
            </a:r>
            <a:r>
              <a:rPr lang="en-US" dirty="0" err="1" smtClean="0"/>
              <a:t>elemt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Gamma* </a:t>
            </a:r>
            <a:r>
              <a:rPr lang="en-US" dirty="0" err="1" smtClean="0"/>
              <a:t>ausgibt</a:t>
            </a:r>
            <a:endParaRPr lang="en-US" dirty="0" smtClean="0"/>
          </a:p>
          <a:p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realisiert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f : Sigma* -&gt; Gamma* falls gilt: </a:t>
            </a:r>
            <a:r>
              <a:rPr lang="is-IS" dirty="0" smtClean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Entscheidbarkeit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L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b="1" dirty="0" err="1" smtClean="0"/>
              <a:t>rekursiv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u="sng" dirty="0" err="1" smtClean="0"/>
              <a:t>stoppt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 w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u="sng" dirty="0" smtClean="0"/>
              <a:t>w Element von L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L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b="1" dirty="0" err="1" smtClean="0"/>
              <a:t>rekursiv-aufzählbar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smtClean="0"/>
              <a:t>semi-</a:t>
            </a:r>
            <a:r>
              <a:rPr lang="en-US" b="1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</a:t>
            </a:r>
            <a:r>
              <a:rPr lang="en-US" dirty="0" err="1" smtClean="0"/>
              <a:t>genau</a:t>
            </a:r>
            <a:r>
              <a:rPr lang="en-US" dirty="0" smtClean="0"/>
              <a:t> die </a:t>
            </a:r>
            <a:r>
              <a:rPr lang="en-US" dirty="0" err="1" smtClean="0"/>
              <a:t>Eingaben</a:t>
            </a:r>
            <a:r>
              <a:rPr lang="en-US" dirty="0" smtClean="0"/>
              <a:t> w </a:t>
            </a:r>
            <a:r>
              <a:rPr lang="en-US" dirty="0" err="1" smtClean="0"/>
              <a:t>akzeptiert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w Element </a:t>
            </a:r>
            <a:r>
              <a:rPr lang="en-US" dirty="0" err="1" smtClean="0"/>
              <a:t>aus</a:t>
            </a:r>
            <a:r>
              <a:rPr lang="en-US" dirty="0" smtClean="0"/>
              <a:t> L. Das </a:t>
            </a:r>
            <a:r>
              <a:rPr lang="en-US" dirty="0" err="1" smtClean="0"/>
              <a:t>Verhalten</a:t>
            </a:r>
            <a:r>
              <a:rPr lang="en-US" dirty="0" smtClean="0"/>
              <a:t> der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w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L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damit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definiert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die Turing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</a:t>
            </a:r>
            <a:r>
              <a:rPr lang="en-US" dirty="0" err="1" smtClean="0"/>
              <a:t>entweder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Endzustand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gar </a:t>
            </a:r>
            <a:r>
              <a:rPr lang="en-US" dirty="0" err="1" smtClean="0"/>
              <a:t>nicht</a:t>
            </a:r>
            <a:endParaRPr lang="en-US" dirty="0" smtClean="0"/>
          </a:p>
          <a:p>
            <a:r>
              <a:rPr lang="en-US" b="1" dirty="0" smtClean="0"/>
              <a:t>[1] </a:t>
            </a:r>
            <a:r>
              <a:rPr lang="en-US" dirty="0"/>
              <a:t>3.4 </a:t>
            </a:r>
            <a:r>
              <a:rPr lang="en-US" dirty="0" smtClean="0"/>
              <a:t>Definition </a:t>
            </a:r>
            <a:r>
              <a:rPr lang="en-US" dirty="0" err="1" smtClean="0"/>
              <a:t>aus</a:t>
            </a:r>
            <a:r>
              <a:rPr lang="en-US" dirty="0" smtClean="0"/>
              <a:t> ”</a:t>
            </a:r>
            <a:r>
              <a:rPr lang="en-US" dirty="0" err="1" smtClean="0"/>
              <a:t>Theoretische</a:t>
            </a:r>
            <a:r>
              <a:rPr lang="en-US" dirty="0" smtClean="0"/>
              <a:t> </a:t>
            </a:r>
            <a:r>
              <a:rPr lang="en-US" dirty="0" err="1"/>
              <a:t>Grundlagen</a:t>
            </a:r>
            <a:r>
              <a:rPr lang="en-US" dirty="0"/>
              <a:t> der </a:t>
            </a:r>
            <a:r>
              <a:rPr lang="en-US" dirty="0" err="1" smtClean="0"/>
              <a:t>Informatik</a:t>
            </a:r>
            <a:r>
              <a:rPr lang="en-US" dirty="0" smtClean="0"/>
              <a:t>” </a:t>
            </a:r>
            <a:r>
              <a:rPr lang="en-US" dirty="0"/>
              <a:t>Prof. Dr. Dorothea Wagner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[2] 2.1.2 Definition, Ingo Wegener – </a:t>
            </a:r>
            <a:r>
              <a:rPr lang="en-US" dirty="0" err="1" smtClean="0"/>
              <a:t>Theoretische</a:t>
            </a:r>
            <a:r>
              <a:rPr lang="en-US" dirty="0" smtClean="0"/>
              <a:t> </a:t>
            </a:r>
            <a:r>
              <a:rPr lang="en-US" dirty="0" err="1" smtClean="0"/>
              <a:t>Informatik</a:t>
            </a:r>
            <a:r>
              <a:rPr lang="en-US" dirty="0" smtClean="0"/>
              <a:t>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Menge</a:t>
            </a:r>
            <a:r>
              <a:rPr lang="en-US" dirty="0" smtClean="0"/>
              <a:t> der von </a:t>
            </a:r>
            <a:r>
              <a:rPr lang="en-US" dirty="0" err="1" smtClean="0"/>
              <a:t>Turingmaschinen</a:t>
            </a:r>
            <a:r>
              <a:rPr lang="en-US" dirty="0" smtClean="0"/>
              <a:t> </a:t>
            </a:r>
            <a:r>
              <a:rPr lang="en-US" dirty="0" err="1" smtClean="0"/>
              <a:t>berechenbaren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6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triviale</a:t>
            </a:r>
            <a:r>
              <a:rPr lang="en-US" dirty="0" smtClean="0"/>
              <a:t> </a:t>
            </a:r>
            <a:r>
              <a:rPr lang="en-US" dirty="0" err="1" smtClean="0"/>
              <a:t>Teilmenge</a:t>
            </a:r>
            <a:r>
              <a:rPr lang="en-US" dirty="0" smtClean="0"/>
              <a:t> S von R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grpSp>
          <p:nvGrpSpPr>
            <p:cNvPr id="4" name="Group 3"/>
            <p:cNvGrpSpPr/>
            <p:nvPr/>
          </p:nvGrpSpPr>
          <p:grpSpPr>
            <a:xfrm>
              <a:off x="710184" y="2178056"/>
              <a:ext cx="10771632" cy="3850576"/>
              <a:chOff x="710184" y="2178056"/>
              <a:chExt cx="10771632" cy="385057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35753" y="3084511"/>
                <a:ext cx="2658375" cy="72431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9253" y="4779158"/>
                <a:ext cx="2116464" cy="53556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277" y="4291789"/>
                <a:ext cx="3741092" cy="91596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859888" y="4038097"/>
                <a:ext cx="1203442" cy="13049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368" y="2962661"/>
                <a:ext cx="2263382" cy="544524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710184" y="2178056"/>
                <a:ext cx="10771632" cy="38505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128990" y="2548961"/>
              <a:ext cx="2936785" cy="1255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x^2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Teilmenge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allgemeiner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Codechecker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 </a:t>
            </a:r>
            <a:r>
              <a:rPr lang="en-US" dirty="0" err="1" smtClean="0"/>
              <a:t>müsste</a:t>
            </a:r>
            <a:r>
              <a:rPr lang="en-US" dirty="0" smtClean="0"/>
              <a:t> (also </a:t>
            </a:r>
            <a:r>
              <a:rPr lang="en-US" dirty="0" err="1" smtClean="0"/>
              <a:t>aus</a:t>
            </a:r>
            <a:r>
              <a:rPr lang="en-US" dirty="0" smtClean="0"/>
              <a:t> den </a:t>
            </a:r>
            <a:r>
              <a:rPr lang="en-US" dirty="0" err="1" smtClean="0"/>
              <a:t>Elementen</a:t>
            </a:r>
            <a:r>
              <a:rPr lang="en-US" dirty="0" smtClean="0"/>
              <a:t> der </a:t>
            </a:r>
            <a:r>
              <a:rPr lang="en-US" dirty="0" err="1" smtClean="0"/>
              <a:t>Teilmenge</a:t>
            </a:r>
            <a:r>
              <a:rPr lang="en-US" dirty="0" smtClean="0"/>
              <a:t> S),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</a:t>
            </a:r>
            <a:r>
              <a:rPr lang="en-US" dirty="0" err="1" smtClean="0"/>
              <a:t>wirklich</a:t>
            </a:r>
            <a:r>
              <a:rPr lang="en-US" dirty="0" smtClean="0"/>
              <a:t> </a:t>
            </a:r>
            <a:r>
              <a:rPr lang="en-US" i="1" dirty="0" err="1" smtClean="0"/>
              <a:t>irgendeine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26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grpSp>
          <p:nvGrpSpPr>
            <p:cNvPr id="5" name="Group 4"/>
            <p:cNvGrpSpPr/>
            <p:nvPr/>
          </p:nvGrpSpPr>
          <p:grpSpPr>
            <a:xfrm>
              <a:off x="710184" y="2178056"/>
              <a:ext cx="10771632" cy="3850576"/>
              <a:chOff x="710184" y="2178056"/>
              <a:chExt cx="10771632" cy="385057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35753" y="3084511"/>
                <a:ext cx="2658375" cy="72431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9253" y="4779158"/>
                <a:ext cx="2116464" cy="53556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277" y="4291789"/>
                <a:ext cx="3741092" cy="91596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859888" y="4038097"/>
                <a:ext cx="1203442" cy="13049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368" y="2962661"/>
                <a:ext cx="2263382" cy="544524"/>
              </a:xfrm>
              <a:prstGeom prst="rect">
                <a:avLst/>
              </a:prstGeom>
            </p:spPr>
          </p:pic>
          <p:sp>
            <p:nvSpPr>
              <p:cNvPr id="12" name="Oval 11"/>
              <p:cNvSpPr/>
              <p:nvPr/>
            </p:nvSpPr>
            <p:spPr>
              <a:xfrm>
                <a:off x="710184" y="2178056"/>
                <a:ext cx="10771632" cy="38505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128990" y="2301255"/>
              <a:ext cx="6836727" cy="18673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8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Beweis-Strategie</a:t>
            </a:r>
            <a:endParaRPr lang="en-US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5935" y="1690688"/>
            <a:ext cx="10320129" cy="3450212"/>
            <a:chOff x="386437" y="1690688"/>
            <a:chExt cx="11351675" cy="3795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37" y="1690688"/>
              <a:ext cx="8875644" cy="440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384" y="2465573"/>
              <a:ext cx="10145728" cy="5379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384" y="3337583"/>
              <a:ext cx="8912999" cy="4407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384" y="4112468"/>
              <a:ext cx="9480802" cy="5304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384" y="4977006"/>
              <a:ext cx="6313064" cy="4407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2442432"/>
              <a:ext cx="952500" cy="584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3262143"/>
              <a:ext cx="952500" cy="584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081854"/>
              <a:ext cx="952500" cy="584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901565"/>
              <a:ext cx="9525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64"/>
            <a:ext cx="12192000" cy="692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555"/>
            <a:ext cx="12192000" cy="6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4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8204625" y="1621614"/>
            <a:ext cx="3326973" cy="3222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2481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&quot;No&quot; Symbol 2"/>
          <p:cNvSpPr/>
          <p:nvPr/>
        </p:nvSpPr>
        <p:spPr>
          <a:xfrm>
            <a:off x="8012639" y="1371997"/>
            <a:ext cx="3684104" cy="347206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445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2" y="-970584"/>
            <a:ext cx="10515600" cy="1089853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Halteproblem</a:t>
            </a:r>
            <a:r>
              <a:rPr lang="en-US" dirty="0" smtClean="0"/>
              <a:t>: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hab</a:t>
            </a:r>
            <a:r>
              <a:rPr lang="en-US" dirty="0" smtClean="0"/>
              <a:t> Code. </a:t>
            </a: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irgendwann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an?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Satz</a:t>
            </a:r>
            <a:r>
              <a:rPr lang="en-US" dirty="0" smtClean="0"/>
              <a:t> von Rice: Tut </a:t>
            </a:r>
            <a:r>
              <a:rPr lang="en-US" dirty="0" err="1" smtClean="0"/>
              <a:t>mein</a:t>
            </a:r>
            <a:r>
              <a:rPr lang="en-US" dirty="0" smtClean="0"/>
              <a:t> Code das, was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0" b="84600" l="32700" r="67250">
                        <a14:foregroundMark x1="16000" y1="18500" x2="16000" y2="18500"/>
                      </a14:backgroundRemoval>
                    </a14:imgEffect>
                  </a14:imgLayer>
                </a14:imgProps>
              </a:ext>
            </a:extLst>
          </a:blip>
          <a:srcRect l="31990" t="14080" r="32227" b="13408"/>
          <a:stretch/>
        </p:blipFill>
        <p:spPr>
          <a:xfrm>
            <a:off x="1881875" y="2870917"/>
            <a:ext cx="1457957" cy="1477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358279"/>
            <a:ext cx="3545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Halteproblem</a:t>
            </a:r>
            <a:endParaRPr lang="en-US" sz="4400" dirty="0"/>
          </a:p>
        </p:txBody>
      </p:sp>
      <p:sp>
        <p:nvSpPr>
          <p:cNvPr id="7" name="Document 6"/>
          <p:cNvSpPr/>
          <p:nvPr/>
        </p:nvSpPr>
        <p:spPr>
          <a:xfrm>
            <a:off x="5311767" y="1797424"/>
            <a:ext cx="1568465" cy="1881150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08495" y="2842940"/>
            <a:ext cx="3545305" cy="2280130"/>
            <a:chOff x="6613750" y="3734007"/>
            <a:chExt cx="3545305" cy="2280130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7348676" y="3734007"/>
              <a:ext cx="2075452" cy="1510689"/>
              <a:chOff x="7110984" y="2197188"/>
              <a:chExt cx="4242816" cy="30882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10984" y="2197188"/>
                <a:ext cx="4242816" cy="27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 smtClean="0"/>
                  <a:t>🖥</a:t>
                </a:r>
                <a:endParaRPr lang="en-US" sz="80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204" y="4561156"/>
                <a:ext cx="2658375" cy="72431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613750" y="5244696"/>
              <a:ext cx="3545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 smtClean="0"/>
                <a:t>Satz</a:t>
              </a:r>
              <a:r>
                <a:rPr lang="en-US" sz="4400" dirty="0" smtClean="0"/>
                <a:t> von Rice</a:t>
              </a:r>
              <a:endParaRPr lang="en-US" sz="4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5589" y="5207573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Hält</a:t>
            </a:r>
            <a:r>
              <a:rPr lang="en-US" sz="2800" dirty="0" smtClean="0"/>
              <a:t>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</a:t>
            </a:r>
            <a:r>
              <a:rPr lang="en-US" sz="2800" dirty="0" err="1" smtClean="0"/>
              <a:t>irgendwan</a:t>
            </a:r>
            <a:r>
              <a:rPr lang="en-US" sz="2800" dirty="0" smtClean="0"/>
              <a:t> an?”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575883" y="5215139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”Tut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das, was </a:t>
            </a:r>
            <a:r>
              <a:rPr lang="en-US" sz="2800" dirty="0" err="1" smtClean="0"/>
              <a:t>es</a:t>
            </a:r>
            <a:r>
              <a:rPr lang="en-US" sz="2800" dirty="0" smtClean="0"/>
              <a:t> </a:t>
            </a:r>
            <a:r>
              <a:rPr lang="en-US" sz="2800" dirty="0" err="1" smtClean="0"/>
              <a:t>soll</a:t>
            </a:r>
            <a:r>
              <a:rPr lang="en-US" sz="2800" dirty="0" smtClean="0"/>
              <a:t>?”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97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Turingmaschine</a:t>
            </a:r>
            <a:endParaRPr lang="en-US" dirty="0"/>
          </a:p>
          <a:p>
            <a:r>
              <a:rPr lang="en-US" dirty="0" err="1"/>
              <a:t>Gödelnummer</a:t>
            </a:r>
            <a:r>
              <a:rPr lang="en-US" dirty="0"/>
              <a:t> und </a:t>
            </a:r>
            <a:r>
              <a:rPr lang="en-US" dirty="0" err="1"/>
              <a:t>Universelle</a:t>
            </a:r>
            <a:r>
              <a:rPr lang="en-US" dirty="0"/>
              <a:t> </a:t>
            </a:r>
            <a:r>
              <a:rPr lang="en-US" dirty="0" err="1"/>
              <a:t>Turingmaschine</a:t>
            </a:r>
            <a:endParaRPr lang="en-US" dirty="0"/>
          </a:p>
          <a:p>
            <a:r>
              <a:rPr lang="en-US" dirty="0" err="1"/>
              <a:t>Entscheidbarkeit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Rekursive</a:t>
            </a:r>
            <a:r>
              <a:rPr lang="en-US" dirty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16280"/>
            <a:ext cx="8915400" cy="10541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80227"/>
              </p:ext>
            </p:extLst>
          </p:nvPr>
        </p:nvGraphicFramePr>
        <p:xfrm>
          <a:off x="2032000" y="2967565"/>
          <a:ext cx="8128000" cy="67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67274" y="2304783"/>
            <a:ext cx="477078" cy="6627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998227" y="4491313"/>
            <a:ext cx="1692000" cy="1692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4675</TotalTime>
  <Words>623</Words>
  <Application>Microsoft Macintosh PowerPoint</Application>
  <PresentationFormat>Widescreen</PresentationFormat>
  <Paragraphs>152</Paragraphs>
  <Slides>34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Andale Mono</vt:lpstr>
      <vt:lpstr>Calibri</vt:lpstr>
      <vt:lpstr>Calibri Light</vt:lpstr>
      <vt:lpstr>Cambria Math</vt:lpstr>
      <vt:lpstr>Wingdings</vt:lpstr>
      <vt:lpstr>Arial</vt:lpstr>
      <vt:lpstr>Office Theme</vt:lpstr>
      <vt:lpstr>Satz von Rice</vt:lpstr>
      <vt:lpstr>PowerPoint Presentation</vt:lpstr>
      <vt:lpstr>Motivation</vt:lpstr>
      <vt:lpstr>Motivation</vt:lpstr>
      <vt:lpstr>Motivation</vt:lpstr>
      <vt:lpstr>Spoiler</vt:lpstr>
      <vt:lpstr>Unterschied zum Halteproblem</vt:lpstr>
      <vt:lpstr>Definitionen</vt:lpstr>
      <vt:lpstr>Definition Turingmaschine</vt:lpstr>
      <vt:lpstr>Universelle Turingmaschine</vt:lpstr>
      <vt:lpstr>Entscheidbarkeit einer Sprache</vt:lpstr>
      <vt:lpstr>Konzepte</vt:lpstr>
      <vt:lpstr>Formalisierung</vt:lpstr>
      <vt:lpstr>Formalisierung</vt:lpstr>
      <vt:lpstr>Menge der von TM berechenbaren Funktionen R</vt:lpstr>
      <vt:lpstr>Nicht-triviale Teilmenge  S</vt:lpstr>
      <vt:lpstr>Sprache L(S)</vt:lpstr>
      <vt:lpstr>Formalisierung</vt:lpstr>
      <vt:lpstr>Formalisierung</vt:lpstr>
      <vt:lpstr>Satz von Rice</vt:lpstr>
      <vt:lpstr>Notizen</vt:lpstr>
      <vt:lpstr>Einführung</vt:lpstr>
      <vt:lpstr>Geschichte (iwas mit Gödel vielleicht?)</vt:lpstr>
      <vt:lpstr>Begriffe</vt:lpstr>
      <vt:lpstr>Berechenbarkeit</vt:lpstr>
      <vt:lpstr>Definition Entscheidbarkeit</vt:lpstr>
      <vt:lpstr>PowerPoint Presentation</vt:lpstr>
      <vt:lpstr>Menge der von Turingmaschinen berechenbaren Funktionen</vt:lpstr>
      <vt:lpstr>Nicht triviale Teilmenge S von R</vt:lpstr>
      <vt:lpstr>PowerPoint Presentation</vt:lpstr>
      <vt:lpstr>Warum “Teilmenge” und nicht “Element”?</vt:lpstr>
      <vt:lpstr>Warum “Teilmenge” und nicht “Element”?</vt:lpstr>
      <vt:lpstr>Beweis-Strategie</vt:lpstr>
      <vt:lpstr>Spezielle Halteproblem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42</cp:revision>
  <dcterms:created xsi:type="dcterms:W3CDTF">2016-02-22T13:34:22Z</dcterms:created>
  <dcterms:modified xsi:type="dcterms:W3CDTF">2016-03-14T05:33:56Z</dcterms:modified>
</cp:coreProperties>
</file>